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59" d="100"/>
          <a:sy n="59" d="100"/>
        </p:scale>
        <p:origin x="2429"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F1D1A2-9BA8-40CA-91FD-93B5FB84A108}"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EFA9A-4428-433D-AF44-B5620A163115}" type="slidenum">
              <a:rPr lang="en-US" smtClean="0"/>
              <a:t>‹#›</a:t>
            </a:fld>
            <a:endParaRPr lang="en-US"/>
          </a:p>
        </p:txBody>
      </p:sp>
    </p:spTree>
    <p:extLst>
      <p:ext uri="{BB962C8B-B14F-4D97-AF65-F5344CB8AC3E}">
        <p14:creationId xmlns:p14="http://schemas.microsoft.com/office/powerpoint/2010/main" val="1270337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F1D1A2-9BA8-40CA-91FD-93B5FB84A108}"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EFA9A-4428-433D-AF44-B5620A163115}" type="slidenum">
              <a:rPr lang="en-US" smtClean="0"/>
              <a:t>‹#›</a:t>
            </a:fld>
            <a:endParaRPr lang="en-US"/>
          </a:p>
        </p:txBody>
      </p:sp>
    </p:spTree>
    <p:extLst>
      <p:ext uri="{BB962C8B-B14F-4D97-AF65-F5344CB8AC3E}">
        <p14:creationId xmlns:p14="http://schemas.microsoft.com/office/powerpoint/2010/main" val="1895635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F1D1A2-9BA8-40CA-91FD-93B5FB84A108}"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EFA9A-4428-433D-AF44-B5620A163115}" type="slidenum">
              <a:rPr lang="en-US" smtClean="0"/>
              <a:t>‹#›</a:t>
            </a:fld>
            <a:endParaRPr lang="en-US"/>
          </a:p>
        </p:txBody>
      </p:sp>
    </p:spTree>
    <p:extLst>
      <p:ext uri="{BB962C8B-B14F-4D97-AF65-F5344CB8AC3E}">
        <p14:creationId xmlns:p14="http://schemas.microsoft.com/office/powerpoint/2010/main" val="867118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F1D1A2-9BA8-40CA-91FD-93B5FB84A108}"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EFA9A-4428-433D-AF44-B5620A163115}" type="slidenum">
              <a:rPr lang="en-US" smtClean="0"/>
              <a:t>‹#›</a:t>
            </a:fld>
            <a:endParaRPr lang="en-US"/>
          </a:p>
        </p:txBody>
      </p:sp>
    </p:spTree>
    <p:extLst>
      <p:ext uri="{BB962C8B-B14F-4D97-AF65-F5344CB8AC3E}">
        <p14:creationId xmlns:p14="http://schemas.microsoft.com/office/powerpoint/2010/main" val="1587910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F1D1A2-9BA8-40CA-91FD-93B5FB84A108}"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EFA9A-4428-433D-AF44-B5620A163115}" type="slidenum">
              <a:rPr lang="en-US" smtClean="0"/>
              <a:t>‹#›</a:t>
            </a:fld>
            <a:endParaRPr lang="en-US"/>
          </a:p>
        </p:txBody>
      </p:sp>
    </p:spTree>
    <p:extLst>
      <p:ext uri="{BB962C8B-B14F-4D97-AF65-F5344CB8AC3E}">
        <p14:creationId xmlns:p14="http://schemas.microsoft.com/office/powerpoint/2010/main" val="61706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F1D1A2-9BA8-40CA-91FD-93B5FB84A108}"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EFA9A-4428-433D-AF44-B5620A163115}" type="slidenum">
              <a:rPr lang="en-US" smtClean="0"/>
              <a:t>‹#›</a:t>
            </a:fld>
            <a:endParaRPr lang="en-US"/>
          </a:p>
        </p:txBody>
      </p:sp>
    </p:spTree>
    <p:extLst>
      <p:ext uri="{BB962C8B-B14F-4D97-AF65-F5344CB8AC3E}">
        <p14:creationId xmlns:p14="http://schemas.microsoft.com/office/powerpoint/2010/main" val="3749604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F1D1A2-9BA8-40CA-91FD-93B5FB84A108}" type="datetimeFigureOut">
              <a:rPr lang="en-US" smtClean="0"/>
              <a:t>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AEFA9A-4428-433D-AF44-B5620A163115}" type="slidenum">
              <a:rPr lang="en-US" smtClean="0"/>
              <a:t>‹#›</a:t>
            </a:fld>
            <a:endParaRPr lang="en-US"/>
          </a:p>
        </p:txBody>
      </p:sp>
    </p:spTree>
    <p:extLst>
      <p:ext uri="{BB962C8B-B14F-4D97-AF65-F5344CB8AC3E}">
        <p14:creationId xmlns:p14="http://schemas.microsoft.com/office/powerpoint/2010/main" val="2975719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F1D1A2-9BA8-40CA-91FD-93B5FB84A108}" type="datetimeFigureOut">
              <a:rPr lang="en-US" smtClean="0"/>
              <a:t>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AEFA9A-4428-433D-AF44-B5620A163115}" type="slidenum">
              <a:rPr lang="en-US" smtClean="0"/>
              <a:t>‹#›</a:t>
            </a:fld>
            <a:endParaRPr lang="en-US"/>
          </a:p>
        </p:txBody>
      </p:sp>
    </p:spTree>
    <p:extLst>
      <p:ext uri="{BB962C8B-B14F-4D97-AF65-F5344CB8AC3E}">
        <p14:creationId xmlns:p14="http://schemas.microsoft.com/office/powerpoint/2010/main" val="350904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1D1A2-9BA8-40CA-91FD-93B5FB84A108}" type="datetimeFigureOut">
              <a:rPr lang="en-US" smtClean="0"/>
              <a:t>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AEFA9A-4428-433D-AF44-B5620A163115}" type="slidenum">
              <a:rPr lang="en-US" smtClean="0"/>
              <a:t>‹#›</a:t>
            </a:fld>
            <a:endParaRPr lang="en-US"/>
          </a:p>
        </p:txBody>
      </p:sp>
    </p:spTree>
    <p:extLst>
      <p:ext uri="{BB962C8B-B14F-4D97-AF65-F5344CB8AC3E}">
        <p14:creationId xmlns:p14="http://schemas.microsoft.com/office/powerpoint/2010/main" val="2951431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4FF1D1A2-9BA8-40CA-91FD-93B5FB84A108}"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EFA9A-4428-433D-AF44-B5620A163115}" type="slidenum">
              <a:rPr lang="en-US" smtClean="0"/>
              <a:t>‹#›</a:t>
            </a:fld>
            <a:endParaRPr lang="en-US"/>
          </a:p>
        </p:txBody>
      </p:sp>
    </p:spTree>
    <p:extLst>
      <p:ext uri="{BB962C8B-B14F-4D97-AF65-F5344CB8AC3E}">
        <p14:creationId xmlns:p14="http://schemas.microsoft.com/office/powerpoint/2010/main" val="224327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4FF1D1A2-9BA8-40CA-91FD-93B5FB84A108}"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EFA9A-4428-433D-AF44-B5620A163115}" type="slidenum">
              <a:rPr lang="en-US" smtClean="0"/>
              <a:t>‹#›</a:t>
            </a:fld>
            <a:endParaRPr lang="en-US"/>
          </a:p>
        </p:txBody>
      </p:sp>
    </p:spTree>
    <p:extLst>
      <p:ext uri="{BB962C8B-B14F-4D97-AF65-F5344CB8AC3E}">
        <p14:creationId xmlns:p14="http://schemas.microsoft.com/office/powerpoint/2010/main" val="360042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4FF1D1A2-9BA8-40CA-91FD-93B5FB84A108}" type="datetimeFigureOut">
              <a:rPr lang="en-US" smtClean="0"/>
              <a:t>2/19/2021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BBAEFA9A-4428-433D-AF44-B5620A163115}" type="slidenum">
              <a:rPr lang="en-US" smtClean="0"/>
              <a:t>‹#›</a:t>
            </a:fld>
            <a:endParaRPr lang="en-US"/>
          </a:p>
        </p:txBody>
      </p:sp>
    </p:spTree>
    <p:extLst>
      <p:ext uri="{BB962C8B-B14F-4D97-AF65-F5344CB8AC3E}">
        <p14:creationId xmlns:p14="http://schemas.microsoft.com/office/powerpoint/2010/main" val="4153579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9251" y="357230"/>
            <a:ext cx="6446410" cy="1077218"/>
          </a:xfrm>
          <a:prstGeom prst="rect">
            <a:avLst/>
          </a:prstGeom>
          <a:noFill/>
        </p:spPr>
        <p:txBody>
          <a:bodyPr wrap="square" lIns="91440" tIns="45720" rIns="91440" bIns="45720" rtlCol="0" anchor="t">
            <a:spAutoFit/>
          </a:bodyPr>
          <a:lstStyle/>
          <a:p>
            <a:pPr algn="ctr"/>
            <a:r>
              <a:rPr lang="en-US" sz="3200" b="1" dirty="0">
                <a:latin typeface="Century Gothic" panose="020B0502020202020204" pitchFamily="34" charset="0"/>
              </a:rPr>
              <a:t>4-H Public Speaking Challenge</a:t>
            </a:r>
          </a:p>
          <a:p>
            <a:pPr algn="ctr"/>
            <a:r>
              <a:rPr lang="en-US" sz="3200" b="1" dirty="0">
                <a:latin typeface="Century Gothic" panose="020B0502020202020204" pitchFamily="34" charset="0"/>
              </a:rPr>
              <a:t>Morgan County</a:t>
            </a:r>
            <a:endParaRPr lang="en-US" sz="3200" b="1" dirty="0">
              <a:latin typeface="Century Gothic" panose="020B0502020202020204" pitchFamily="34" charset="0"/>
              <a:cs typeface="Calibri"/>
            </a:endParaRPr>
          </a:p>
        </p:txBody>
      </p:sp>
      <p:sp>
        <p:nvSpPr>
          <p:cNvPr id="8" name="TextBox 7"/>
          <p:cNvSpPr txBox="1"/>
          <p:nvPr/>
        </p:nvSpPr>
        <p:spPr>
          <a:xfrm>
            <a:off x="124989" y="1537702"/>
            <a:ext cx="7503720" cy="4862870"/>
          </a:xfrm>
          <a:prstGeom prst="rect">
            <a:avLst/>
          </a:prstGeom>
          <a:noFill/>
        </p:spPr>
        <p:txBody>
          <a:bodyPr wrap="square" lIns="91440" tIns="45720" rIns="91440" bIns="45720" rtlCol="0" anchor="t">
            <a:spAutoFit/>
          </a:bodyPr>
          <a:lstStyle/>
          <a:p>
            <a:pPr algn="just"/>
            <a:r>
              <a:rPr lang="en-US" sz="2000" b="1" u="sng"/>
              <a:t> </a:t>
            </a:r>
          </a:p>
          <a:p>
            <a:pPr algn="just"/>
            <a:r>
              <a:rPr lang="en-US" b="1" u="sng">
                <a:latin typeface="Century Gothic" panose="020B0502020202020204" pitchFamily="34" charset="0"/>
              </a:rPr>
              <a:t>State </a:t>
            </a:r>
            <a:r>
              <a:rPr lang="en-US" b="1" u="sng" dirty="0">
                <a:latin typeface="Century Gothic" panose="020B0502020202020204" pitchFamily="34" charset="0"/>
              </a:rPr>
              <a:t>Contest Guidelines</a:t>
            </a:r>
          </a:p>
          <a:p>
            <a:pPr marL="342900" indent="-342900" algn="just">
              <a:buFont typeface="Arial" panose="020B0604020202020204" pitchFamily="34" charset="0"/>
              <a:buChar char="•"/>
            </a:pPr>
            <a:r>
              <a:rPr lang="en-US" sz="1600" dirty="0">
                <a:latin typeface="Century Gothic" panose="020B0502020202020204" pitchFamily="34" charset="0"/>
              </a:rPr>
              <a:t>Select a topic that interests you and you will enjoy talking about.</a:t>
            </a:r>
          </a:p>
          <a:p>
            <a:pPr marL="800100" lvl="1" indent="-342900" algn="just">
              <a:buFont typeface="Arial" panose="020B0604020202020204" pitchFamily="34" charset="0"/>
              <a:buChar char="•"/>
            </a:pPr>
            <a:r>
              <a:rPr lang="en-US" sz="1600" dirty="0">
                <a:latin typeface="Century Gothic" panose="020B0502020202020204" pitchFamily="34" charset="0"/>
              </a:rPr>
              <a:t>After you have selected a topic, learn as much as possible about your subject. Gather information from several different sources, such as your school or city library, your local 4-H Office, or by asking an expert on the subject. For example, if you did your speech on fire safety, you could visit your local fire department and get information on the number of fires in your community last year.</a:t>
            </a:r>
          </a:p>
          <a:p>
            <a:pPr marL="342900" indent="-342900" algn="just">
              <a:buFont typeface="Arial" panose="020B0604020202020204" pitchFamily="34" charset="0"/>
              <a:buChar char="•"/>
            </a:pPr>
            <a:r>
              <a:rPr lang="en-US" sz="1600" dirty="0">
                <a:latin typeface="Century Gothic" panose="020B0502020202020204" pitchFamily="34" charset="0"/>
              </a:rPr>
              <a:t>Your speech can be informative, persuasive or entertaining.</a:t>
            </a:r>
          </a:p>
          <a:p>
            <a:pPr marL="342900" indent="-342900" algn="just">
              <a:buFont typeface="Arial" panose="020B0604020202020204" pitchFamily="34" charset="0"/>
              <a:buChar char="•"/>
            </a:pPr>
            <a:r>
              <a:rPr lang="en-US" sz="1600" dirty="0">
                <a:latin typeface="Century Gothic" panose="020B0502020202020204" pitchFamily="34" charset="0"/>
              </a:rPr>
              <a:t>When giving your speech, use note cards unless you are confident that you have your speech memorized.</a:t>
            </a:r>
          </a:p>
          <a:p>
            <a:pPr marL="342900" indent="-342900" algn="just">
              <a:buFont typeface="Arial" panose="020B0604020202020204" pitchFamily="34" charset="0"/>
              <a:buChar char="•"/>
            </a:pPr>
            <a:r>
              <a:rPr lang="en-US" sz="1600" dirty="0">
                <a:latin typeface="Century Gothic" panose="020B0502020202020204" pitchFamily="34" charset="0"/>
              </a:rPr>
              <a:t>You may not use props or visual aids during your speech.</a:t>
            </a:r>
          </a:p>
          <a:p>
            <a:pPr marL="342900" indent="-342900" algn="just">
              <a:buFont typeface="Arial" panose="020B0604020202020204" pitchFamily="34" charset="0"/>
              <a:buChar char="•"/>
            </a:pPr>
            <a:r>
              <a:rPr lang="en-US" sz="1600" dirty="0">
                <a:latin typeface="Century Gothic" panose="020B0502020202020204" pitchFamily="34" charset="0"/>
              </a:rPr>
              <a:t>The length of speeches should be:</a:t>
            </a:r>
          </a:p>
          <a:p>
            <a:pPr marL="742950" lvl="1" indent="-285750" algn="just">
              <a:buFont typeface="Arial" panose="020B0604020202020204" pitchFamily="34" charset="0"/>
              <a:buChar char="•"/>
            </a:pPr>
            <a:r>
              <a:rPr lang="en-US" sz="1600" dirty="0">
                <a:latin typeface="Century Gothic" panose="020B0502020202020204" pitchFamily="34" charset="0"/>
              </a:rPr>
              <a:t>4</a:t>
            </a:r>
            <a:r>
              <a:rPr lang="en-US" sz="1600" baseline="30000" dirty="0">
                <a:latin typeface="Century Gothic" panose="020B0502020202020204" pitchFamily="34" charset="0"/>
              </a:rPr>
              <a:t>th</a:t>
            </a:r>
            <a:r>
              <a:rPr lang="en-US" sz="1600" dirty="0">
                <a:latin typeface="Century Gothic" panose="020B0502020202020204" pitchFamily="34" charset="0"/>
              </a:rPr>
              <a:t> grade: 2-3 minutes</a:t>
            </a:r>
          </a:p>
          <a:p>
            <a:pPr marL="742950" lvl="1" indent="-285750" algn="just">
              <a:buFont typeface="Arial" panose="020B0604020202020204" pitchFamily="34" charset="0"/>
              <a:buChar char="•"/>
            </a:pPr>
            <a:r>
              <a:rPr lang="en-US" sz="1600" dirty="0">
                <a:latin typeface="Century Gothic" panose="020B0502020202020204" pitchFamily="34" charset="0"/>
              </a:rPr>
              <a:t>5</a:t>
            </a:r>
            <a:r>
              <a:rPr lang="en-US" sz="1600" baseline="30000" dirty="0">
                <a:latin typeface="Century Gothic" panose="020B0502020202020204" pitchFamily="34" charset="0"/>
              </a:rPr>
              <a:t>th</a:t>
            </a:r>
            <a:r>
              <a:rPr lang="en-US" sz="1600" dirty="0">
                <a:latin typeface="Century Gothic" panose="020B0502020202020204" pitchFamily="34" charset="0"/>
              </a:rPr>
              <a:t> grade: 3-5 minutes</a:t>
            </a:r>
          </a:p>
          <a:p>
            <a:pPr marL="742950" lvl="1" indent="-285750" algn="just">
              <a:buFont typeface="Arial" panose="020B0604020202020204" pitchFamily="34" charset="0"/>
              <a:buChar char="•"/>
            </a:pPr>
            <a:r>
              <a:rPr lang="en-US" sz="1600" dirty="0">
                <a:latin typeface="Century Gothic" panose="020B0502020202020204" pitchFamily="34" charset="0"/>
              </a:rPr>
              <a:t>6</a:t>
            </a:r>
            <a:r>
              <a:rPr lang="en-US" sz="1600" baseline="30000" dirty="0">
                <a:latin typeface="Century Gothic" panose="020B0502020202020204" pitchFamily="34" charset="0"/>
              </a:rPr>
              <a:t>th</a:t>
            </a:r>
            <a:r>
              <a:rPr lang="en-US" sz="1600" dirty="0">
                <a:latin typeface="Century Gothic" panose="020B0502020202020204" pitchFamily="34" charset="0"/>
              </a:rPr>
              <a:t>-8</a:t>
            </a:r>
            <a:r>
              <a:rPr lang="en-US" sz="1600" baseline="30000" dirty="0">
                <a:latin typeface="Century Gothic" panose="020B0502020202020204" pitchFamily="34" charset="0"/>
              </a:rPr>
              <a:t>th</a:t>
            </a:r>
            <a:r>
              <a:rPr lang="en-US" sz="1600" dirty="0">
                <a:latin typeface="Century Gothic" panose="020B0502020202020204" pitchFamily="34" charset="0"/>
              </a:rPr>
              <a:t> grade: 3-5 minutes</a:t>
            </a:r>
          </a:p>
          <a:p>
            <a:pPr marL="742950" lvl="1" indent="-285750" algn="just">
              <a:buFont typeface="Arial" panose="020B0604020202020204" pitchFamily="34" charset="0"/>
              <a:buChar char="•"/>
            </a:pPr>
            <a:r>
              <a:rPr lang="en-US" sz="1600" dirty="0">
                <a:latin typeface="Century Gothic" panose="020B0502020202020204" pitchFamily="34" charset="0"/>
              </a:rPr>
              <a:t>9</a:t>
            </a:r>
            <a:r>
              <a:rPr lang="en-US" sz="1600" baseline="30000" dirty="0">
                <a:latin typeface="Century Gothic" panose="020B0502020202020204" pitchFamily="34" charset="0"/>
              </a:rPr>
              <a:t>th</a:t>
            </a:r>
            <a:r>
              <a:rPr lang="en-US" sz="1600" dirty="0">
                <a:latin typeface="Century Gothic" panose="020B0502020202020204" pitchFamily="34" charset="0"/>
              </a:rPr>
              <a:t>-12</a:t>
            </a:r>
            <a:r>
              <a:rPr lang="en-US" sz="1600" baseline="30000" dirty="0">
                <a:latin typeface="Century Gothic" panose="020B0502020202020204" pitchFamily="34" charset="0"/>
              </a:rPr>
              <a:t>th</a:t>
            </a:r>
            <a:r>
              <a:rPr lang="en-US" sz="1600" dirty="0">
                <a:latin typeface="Century Gothic" panose="020B0502020202020204" pitchFamily="34" charset="0"/>
              </a:rPr>
              <a:t> grade: 5-7 minutes (high school speeches must include 4-H) </a:t>
            </a:r>
          </a:p>
        </p:txBody>
      </p:sp>
      <p:pic>
        <p:nvPicPr>
          <p:cNvPr id="1030" name="Picture 6" descr="https://northcentralus1-mediap.svc.ms/transform/thumbnail?provider=spo&amp;inputFormat=jpg&amp;cs=fFNQTw&amp;docid=https%3A%2F%2Fliveutk.sharepoint.com%3A443%2F_api%2Fv2.0%2Fdrives%2Fb!Q012cWV_nkOhoeK22WcWRqt4GfCMnlhKtQfi39RPlQoI35NO9cXAQJ_YQdg9l4Gh%2Fitems%2F016PGVN7TW5NAFM5FPQVD3EHVMWWGCVQSM%3Fversion%3DPublished&amp;access_token=eyJ0eXAiOiJKV1QiLCJhbGciOiJub25lIn0.eyJhdWQiOiIwMDAwMDAwMy0wMDAwLTBmZjEtY2UwMC0wMDAwMDAwMDAwMDAvbGl2ZXV0ay5zaGFyZXBvaW50LmNvbUA1MTU4MTNkOS03MTdkLTQ1ZGQtOWVjYS05YWExOWMwOWQ2ZjkiLCJpc3MiOiIwMDAwMDAwMy0wMDAwLTBmZjEtY2UwMC0wMDAwMDAwMDAwMDAiLCJuYmYiOiIxNTk1NTgzMjkyIiwiZXhwIjoiMTU5NTYwNDg5MiIsImVuZHBvaW50dXJsIjoiRmRNejlhY0F6OGFrUy92SGxUdEN3MXExU1BwaFN1NDRXc2tlZytTOWg4Yz0iLCJlbmRwb2ludHVybExlbmd0aCI6IjExNCIsImlzbG9vcGJhY2siOiJUcnVlIiwiY2lkIjoiT1dJeU5UWTVPV1l0TnpCa01pMWlNREF3TFRGa09UUXRabVEyWkROa1ptSTRNV0poIiwidmVyIjoiaGFzaGVkcHJvb2Z0b2tlbiIsInNpdGVpZCI6Ik56RTNOalJrTkRNdE4yWTJOUzAwTXpsbExXRXhZVEV0WlRKaU5tUTVOamN4TmpRMiIsInNpZ25pbl9zdGF0ZSI6IltcImttc2lcIl0iLCJuYW1laWQiOiIwIy5mfG1lbWJlcnNoaXB8YWZpc2hlcjNAdXRrLmVkdSIsIm5paSI6Im1pY3Jvc29mdC5zaGFyZXBvaW50IiwiaXN1c2VyIjoidHJ1ZSIsImNhY2hla2V5IjoiMGguZnxtZW1iZXJzaGlwfDEwMDMwMDAwYWM2YTllODJAbGl2ZS5jb20iLCJ0dCI6IjAiLCJ1c2VQZXJzaXN0ZW50Q29va2llIjoiMyJ9.QWk5SlNocXFYaHJRRVdtc3hxMmE2Q1dia3FLQVYrNGpaZUxNdlVPM2NDUT0&amp;encodeFailures=1&amp;srcWidth=&amp;srcHeight=&amp;width=3840&amp;height=1775&amp;action=Acc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5220" y="9188510"/>
            <a:ext cx="1514475" cy="51435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https://northcentralus1-mediap.svc.ms/transform/thumbnail?provider=spo&amp;inputFormat=jpg&amp;cs=fFNQTw&amp;docid=https%3A%2F%2Fliveutk.sharepoint.com%3A443%2F_api%2Fv2.0%2Fdrives%2Fb!Q012cWV_nkOhoeK22WcWRqt4GfCMnlhKtQfi39RPlQoI35NO9cXAQJ_YQdg9l4Gh%2Fitems%2F016PGVN7RDX5L3KDZFXVEK74F6VIFPYIOM%3Fversion%3DPublished&amp;access_token=eyJ0eXAiOiJKV1QiLCJhbGciOiJub25lIn0.eyJhdWQiOiIwMDAwMDAwMy0wMDAwLTBmZjEtY2UwMC0wMDAwMDAwMDAwMDAvbGl2ZXV0ay5zaGFyZXBvaW50LmNvbUA1MTU4MTNkOS03MTdkLTQ1ZGQtOWVjYS05YWExOWMwOWQ2ZjkiLCJpc3MiOiIwMDAwMDAwMy0wMDAwLTBmZjEtY2UwMC0wMDAwMDAwMDAwMDAiLCJuYmYiOiIxNTk1NTgzMjE5IiwiZXhwIjoiMTU5NTYwNDgxOSIsImVuZHBvaW50dXJsIjoiRmRNejlhY0F6OGFrUy92SGxUdEN3MXExU1BwaFN1NDRXc2tlZytTOWg4Yz0iLCJlbmRwb2ludHVybExlbmd0aCI6IjExNCIsImlzbG9vcGJhY2siOiJUcnVlIiwiY2lkIjoiT0RreU5UWTVPV1l0WmpCbE1DMWlNREF3TFRWak5ERXRaVFl6WXpRek1HSTRNakppIiwidmVyIjoiaGFzaGVkcHJvb2Z0b2tlbiIsInNpdGVpZCI6Ik56RTNOalJrTkRNdE4yWTJOUzAwTXpsbExXRXhZVEV0WlRKaU5tUTVOamN4TmpRMiIsInNpZ25pbl9zdGF0ZSI6IltcImttc2lcIl0iLCJuYW1laWQiOiIwIy5mfG1lbWJlcnNoaXB8YWZpc2hlcjNAdXRrLmVkdSIsIm5paSI6Im1pY3Jvc29mdC5zaGFyZXBvaW50IiwiaXN1c2VyIjoidHJ1ZSIsImNhY2hla2V5IjoiMGguZnxtZW1iZXJzaGlwfDEwMDMwMDAwYWM2YTllODJAbGl2ZS5jb20iLCJ0dCI6IjAiLCJ1c2VQZXJzaXN0ZW50Q29va2llIjoiMyJ9.b2FSUXJsR1pkdmZ0RzVUNmpQV1U3b1hYbjI2MkxYU2RFM0drbzBTUzFTbz0&amp;encodeFailures=1&amp;srcWidth=&amp;srcHeight=&amp;width=3840&amp;height=1775&amp;action=Acce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81988" y="401105"/>
            <a:ext cx="477936" cy="49356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https://northcentralus1-mediap.svc.ms/transform/thumbnail?provider=spo&amp;inputFormat=jpg&amp;cs=fFNQTw&amp;docid=https%3A%2F%2Fliveutk.sharepoint.com%3A443%2F_api%2Fv2.0%2Fdrives%2Fb!Q012cWV_nkOhoeK22WcWRqt4GfCMnlhKtQfi39RPlQoI35NO9cXAQJ_YQdg9l4Gh%2Fitems%2F016PGVN7RDX5L3KDZFXVEK74F6VIFPYIOM%3Fversion%3DPublished&amp;access_token=eyJ0eXAiOiJKV1QiLCJhbGciOiJub25lIn0.eyJhdWQiOiIwMDAwMDAwMy0wMDAwLTBmZjEtY2UwMC0wMDAwMDAwMDAwMDAvbGl2ZXV0ay5zaGFyZXBvaW50LmNvbUA1MTU4MTNkOS03MTdkLTQ1ZGQtOWVjYS05YWExOWMwOWQ2ZjkiLCJpc3MiOiIwMDAwMDAwMy0wMDAwLTBmZjEtY2UwMC0wMDAwMDAwMDAwMDAiLCJuYmYiOiIxNTk1NTgzMjE5IiwiZXhwIjoiMTU5NTYwNDgxOSIsImVuZHBvaW50dXJsIjoiRmRNejlhY0F6OGFrUy92SGxUdEN3MXExU1BwaFN1NDRXc2tlZytTOWg4Yz0iLCJlbmRwb2ludHVybExlbmd0aCI6IjExNCIsImlzbG9vcGJhY2siOiJUcnVlIiwiY2lkIjoiT0RreU5UWTVPV1l0WmpCbE1DMWlNREF3TFRWak5ERXRaVFl6WXpRek1HSTRNakppIiwidmVyIjoiaGFzaGVkcHJvb2Z0b2tlbiIsInNpdGVpZCI6Ik56RTNOalJrTkRNdE4yWTJOUzAwTXpsbExXRXhZVEV0WlRKaU5tUTVOamN4TmpRMiIsInNpZ25pbl9zdGF0ZSI6IltcImttc2lcIl0iLCJuYW1laWQiOiIwIy5mfG1lbWJlcnNoaXB8YWZpc2hlcjNAdXRrLmVkdSIsIm5paSI6Im1pY3Jvc29mdC5zaGFyZXBvaW50IiwiaXN1c2VyIjoidHJ1ZSIsImNhY2hla2V5IjoiMGguZnxtZW1iZXJzaGlwfDEwMDMwMDAwYWM2YTllODJAbGl2ZS5jb20iLCJ0dCI6IjAiLCJ1c2VQZXJzaXN0ZW50Q29va2llIjoiMyJ9.b2FSUXJsR1pkdmZ0RzVUNmpQV1U3b1hYbjI2MkxYU2RFM0drbzBTUzFTbz0&amp;encodeFailures=1&amp;srcWidth=&amp;srcHeight=&amp;width=3840&amp;height=1775&amp;action=Acce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081" y="401105"/>
            <a:ext cx="477936" cy="493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526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6" descr="https://northcentralus1-mediap.svc.ms/transform/thumbnail?provider=spo&amp;inputFormat=jpg&amp;cs=fFNQTw&amp;docid=https%3A%2F%2Fliveutk.sharepoint.com%3A443%2F_api%2Fv2.0%2Fdrives%2Fb!Q012cWV_nkOhoeK22WcWRqt4GfCMnlhKtQfi39RPlQoI35NO9cXAQJ_YQdg9l4Gh%2Fitems%2F016PGVN7TW5NAFM5FPQVD3EHVMWWGCVQSM%3Fversion%3DPublished&amp;access_token=eyJ0eXAiOiJKV1QiLCJhbGciOiJub25lIn0.eyJhdWQiOiIwMDAwMDAwMy0wMDAwLTBmZjEtY2UwMC0wMDAwMDAwMDAwMDAvbGl2ZXV0ay5zaGFyZXBvaW50LmNvbUA1MTU4MTNkOS03MTdkLTQ1ZGQtOWVjYS05YWExOWMwOWQ2ZjkiLCJpc3MiOiIwMDAwMDAwMy0wMDAwLTBmZjEtY2UwMC0wMDAwMDAwMDAwMDAiLCJuYmYiOiIxNTk1NTgzMjkyIiwiZXhwIjoiMTU5NTYwNDg5MiIsImVuZHBvaW50dXJsIjoiRmRNejlhY0F6OGFrUy92SGxUdEN3MXExU1BwaFN1NDRXc2tlZytTOWg4Yz0iLCJlbmRwb2ludHVybExlbmd0aCI6IjExNCIsImlzbG9vcGJhY2siOiJUcnVlIiwiY2lkIjoiT1dJeU5UWTVPV1l0TnpCa01pMWlNREF3TFRGa09UUXRabVEyWkROa1ptSTRNV0poIiwidmVyIjoiaGFzaGVkcHJvb2Z0b2tlbiIsInNpdGVpZCI6Ik56RTNOalJrTkRNdE4yWTJOUzAwTXpsbExXRXhZVEV0WlRKaU5tUTVOamN4TmpRMiIsInNpZ25pbl9zdGF0ZSI6IltcImttc2lcIl0iLCJuYW1laWQiOiIwIy5mfG1lbWJlcnNoaXB8YWZpc2hlcjNAdXRrLmVkdSIsIm5paSI6Im1pY3Jvc29mdC5zaGFyZXBvaW50IiwiaXN1c2VyIjoidHJ1ZSIsImNhY2hla2V5IjoiMGguZnxtZW1iZXJzaGlwfDEwMDMwMDAwYWM2YTllODJAbGl2ZS5jb20iLCJ0dCI6IjAiLCJ1c2VQZXJzaXN0ZW50Q29va2llIjoiMyJ9.QWk5SlNocXFYaHJRRVdtc3hxMmE2Q1dia3FLQVYrNGpaZUxNdlVPM2NDUT0&amp;encodeFailures=1&amp;srcWidth=&amp;srcHeight=&amp;width=3840&amp;height=1775&amp;action=Acc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5220" y="9188510"/>
            <a:ext cx="1514475" cy="51435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s://northcentralus1-mediap.svc.ms/transform/thumbnail?provider=spo&amp;inputFormat=jpg&amp;cs=fFNQTw&amp;docid=https%3A%2F%2Fliveutk.sharepoint.com%3A443%2F_api%2Fv2.0%2Fdrives%2Fb!Q012cWV_nkOhoeK22WcWRqt4GfCMnlhKtQfi39RPlQoI35NO9cXAQJ_YQdg9l4Gh%2Fitems%2F016PGVN7RDX5L3KDZFXVEK74F6VIFPYIOM%3Fversion%3DPublished&amp;access_token=eyJ0eXAiOiJKV1QiLCJhbGciOiJub25lIn0.eyJhdWQiOiIwMDAwMDAwMy0wMDAwLTBmZjEtY2UwMC0wMDAwMDAwMDAwMDAvbGl2ZXV0ay5zaGFyZXBvaW50LmNvbUA1MTU4MTNkOS03MTdkLTQ1ZGQtOWVjYS05YWExOWMwOWQ2ZjkiLCJpc3MiOiIwMDAwMDAwMy0wMDAwLTBmZjEtY2UwMC0wMDAwMDAwMDAwMDAiLCJuYmYiOiIxNTk1NTgzMjE5IiwiZXhwIjoiMTU5NTYwNDgxOSIsImVuZHBvaW50dXJsIjoiRmRNejlhY0F6OGFrUy92SGxUdEN3MXExU1BwaFN1NDRXc2tlZytTOWg4Yz0iLCJlbmRwb2ludHVybExlbmd0aCI6IjExNCIsImlzbG9vcGJhY2siOiJUcnVlIiwiY2lkIjoiT0RreU5UWTVPV1l0WmpCbE1DMWlNREF3TFRWak5ERXRaVFl6WXpRek1HSTRNakppIiwidmVyIjoiaGFzaGVkcHJvb2Z0b2tlbiIsInNpdGVpZCI6Ik56RTNOalJrTkRNdE4yWTJOUzAwTXpsbExXRXhZVEV0WlRKaU5tUTVOamN4TmpRMiIsInNpZ25pbl9zdGF0ZSI6IltcImttc2lcIl0iLCJuYW1laWQiOiIwIy5mfG1lbWJlcnNoaXB8YWZpc2hlcjNAdXRrLmVkdSIsIm5paSI6Im1pY3Jvc29mdC5zaGFyZXBvaW50IiwiaXN1c2VyIjoidHJ1ZSIsImNhY2hla2V5IjoiMGguZnxtZW1iZXJzaGlwfDEwMDMwMDAwYWM2YTllODJAbGl2ZS5jb20iLCJ0dCI6IjAiLCJ1c2VQZXJzaXN0ZW50Q29va2llIjoiMyJ9.b2FSUXJsR1pkdmZ0RzVUNmpQV1U3b1hYbjI2MkxYU2RFM0drbzBTUzFTbz0&amp;encodeFailures=1&amp;srcWidth=&amp;srcHeight=&amp;width=3840&amp;height=1775&amp;action=Acce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81988" y="401105"/>
            <a:ext cx="477936" cy="49356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https://northcentralus1-mediap.svc.ms/transform/thumbnail?provider=spo&amp;inputFormat=jpg&amp;cs=fFNQTw&amp;docid=https%3A%2F%2Fliveutk.sharepoint.com%3A443%2F_api%2Fv2.0%2Fdrives%2Fb!Q012cWV_nkOhoeK22WcWRqt4GfCMnlhKtQfi39RPlQoI35NO9cXAQJ_YQdg9l4Gh%2Fitems%2F016PGVN7RDX5L3KDZFXVEK74F6VIFPYIOM%3Fversion%3DPublished&amp;access_token=eyJ0eXAiOiJKV1QiLCJhbGciOiJub25lIn0.eyJhdWQiOiIwMDAwMDAwMy0wMDAwLTBmZjEtY2UwMC0wMDAwMDAwMDAwMDAvbGl2ZXV0ay5zaGFyZXBvaW50LmNvbUA1MTU4MTNkOS03MTdkLTQ1ZGQtOWVjYS05YWExOWMwOWQ2ZjkiLCJpc3MiOiIwMDAwMDAwMy0wMDAwLTBmZjEtY2UwMC0wMDAwMDAwMDAwMDAiLCJuYmYiOiIxNTk1NTgzMjE5IiwiZXhwIjoiMTU5NTYwNDgxOSIsImVuZHBvaW50dXJsIjoiRmRNejlhY0F6OGFrUy92SGxUdEN3MXExU1BwaFN1NDRXc2tlZytTOWg4Yz0iLCJlbmRwb2ludHVybExlbmd0aCI6IjExNCIsImlzbG9vcGJhY2siOiJUcnVlIiwiY2lkIjoiT0RreU5UWTVPV1l0WmpCbE1DMWlNREF3TFRWak5ERXRaVFl6WXpRek1HSTRNakppIiwidmVyIjoiaGFzaGVkcHJvb2Z0b2tlbiIsInNpdGVpZCI6Ik56RTNOalJrTkRNdE4yWTJOUzAwTXpsbExXRXhZVEV0WlRKaU5tUTVOamN4TmpRMiIsInNpZ25pbl9zdGF0ZSI6IltcImttc2lcIl0iLCJuYW1laWQiOiIwIy5mfG1lbWJlcnNoaXB8YWZpc2hlcjNAdXRrLmVkdSIsIm5paSI6Im1pY3Jvc29mdC5zaGFyZXBvaW50IiwiaXN1c2VyIjoidHJ1ZSIsImNhY2hla2V5IjoiMGguZnxtZW1iZXJzaGlwfDEwMDMwMDAwYWM2YTllODJAbGl2ZS5jb20iLCJ0dCI6IjAiLCJ1c2VQZXJzaXN0ZW50Q29va2llIjoiMyJ9.b2FSUXJsR1pkdmZ0RzVUNmpQV1U3b1hYbjI2MkxYU2RFM0drbzBTUzFTbz0&amp;encodeFailures=1&amp;srcWidth=&amp;srcHeight=&amp;width=3840&amp;height=1775&amp;action=Acce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081" y="401105"/>
            <a:ext cx="477936" cy="49356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695017" y="198125"/>
            <a:ext cx="6286971" cy="1077218"/>
          </a:xfrm>
          <a:prstGeom prst="rect">
            <a:avLst/>
          </a:prstGeom>
          <a:noFill/>
        </p:spPr>
        <p:txBody>
          <a:bodyPr wrap="square" lIns="91440" tIns="45720" rIns="91440" bIns="45720" rtlCol="0" anchor="t">
            <a:spAutoFit/>
          </a:bodyPr>
          <a:lstStyle/>
          <a:p>
            <a:pPr algn="ctr"/>
            <a:r>
              <a:rPr lang="en-US" sz="3200" b="1" dirty="0">
                <a:latin typeface="Century Gothic" panose="020B0502020202020204" pitchFamily="34" charset="0"/>
              </a:rPr>
              <a:t>4-H Public Speaking Challenge</a:t>
            </a:r>
            <a:r>
              <a:rPr lang="en-US" sz="2800" b="1" dirty="0">
                <a:latin typeface="Century Gothic" panose="020B0502020202020204" pitchFamily="34" charset="0"/>
                <a:cs typeface="Calibri"/>
              </a:rPr>
              <a:t> </a:t>
            </a:r>
            <a:r>
              <a:rPr lang="en-US" sz="3200" b="1" dirty="0">
                <a:latin typeface="Century Gothic" panose="020B0502020202020204" pitchFamily="34" charset="0"/>
                <a:cs typeface="Calibri"/>
              </a:rPr>
              <a:t>Morgan County</a:t>
            </a:r>
            <a:endParaRPr lang="en-US" sz="3200" b="1" dirty="0">
              <a:latin typeface="Century Gothic" panose="020B0502020202020204" pitchFamily="34" charset="0"/>
            </a:endParaRPr>
          </a:p>
        </p:txBody>
      </p:sp>
      <p:sp>
        <p:nvSpPr>
          <p:cNvPr id="5" name="TextBox 4"/>
          <p:cNvSpPr txBox="1"/>
          <p:nvPr/>
        </p:nvSpPr>
        <p:spPr>
          <a:xfrm>
            <a:off x="312476" y="1198888"/>
            <a:ext cx="7372268" cy="6217087"/>
          </a:xfrm>
          <a:prstGeom prst="rect">
            <a:avLst/>
          </a:prstGeom>
          <a:noFill/>
        </p:spPr>
        <p:txBody>
          <a:bodyPr wrap="square" rtlCol="0">
            <a:spAutoFit/>
          </a:bodyPr>
          <a:lstStyle/>
          <a:p>
            <a:r>
              <a:rPr lang="en-US" sz="2000" b="1" u="sng" dirty="0">
                <a:latin typeface="Century Gothic" panose="020B0502020202020204" pitchFamily="34" charset="0"/>
              </a:rPr>
              <a:t>Tips &amp; Tricks</a:t>
            </a:r>
          </a:p>
          <a:p>
            <a:r>
              <a:rPr lang="en-US" b="1" i="1" dirty="0">
                <a:latin typeface="Century Gothic" panose="020B0502020202020204" pitchFamily="34" charset="0"/>
              </a:rPr>
              <a:t>The Hamburger Approach to Speech Writing </a:t>
            </a:r>
          </a:p>
          <a:p>
            <a:pPr marL="342900" indent="-342900">
              <a:buFont typeface="+mj-lt"/>
              <a:buAutoNum type="arabicPeriod"/>
            </a:pPr>
            <a:r>
              <a:rPr lang="en-US" u="sng" dirty="0">
                <a:latin typeface="Century Gothic" panose="020B0502020202020204" pitchFamily="34" charset="0"/>
              </a:rPr>
              <a:t>Introduction = Top Bun</a:t>
            </a:r>
            <a:r>
              <a:rPr lang="en-US" dirty="0">
                <a:latin typeface="Century Gothic" panose="020B0502020202020204" pitchFamily="34" charset="0"/>
              </a:rPr>
              <a:t> </a:t>
            </a:r>
          </a:p>
          <a:p>
            <a:pPr marL="742950" lvl="1" indent="-285750">
              <a:buFont typeface="Arial" panose="020B0604020202020204" pitchFamily="34" charset="0"/>
              <a:buChar char="•"/>
            </a:pPr>
            <a:r>
              <a:rPr lang="en-US" dirty="0">
                <a:latin typeface="Century Gothic" panose="020B0502020202020204" pitchFamily="34" charset="0"/>
              </a:rPr>
              <a:t>State the purpose of the speech.</a:t>
            </a:r>
          </a:p>
          <a:p>
            <a:pPr marL="742950" lvl="1" indent="-285750">
              <a:buFont typeface="Arial" panose="020B0604020202020204" pitchFamily="34" charset="0"/>
              <a:buChar char="•"/>
            </a:pPr>
            <a:r>
              <a:rPr lang="en-US" dirty="0">
                <a:latin typeface="Century Gothic" panose="020B0502020202020204" pitchFamily="34" charset="0"/>
              </a:rPr>
              <a:t>Grab the audience’s attention.</a:t>
            </a:r>
          </a:p>
          <a:p>
            <a:pPr marL="742950" lvl="1" indent="-285750">
              <a:buFont typeface="Arial" panose="020B0604020202020204" pitchFamily="34" charset="0"/>
              <a:buChar char="•"/>
            </a:pPr>
            <a:r>
              <a:rPr lang="en-US" b="1" dirty="0">
                <a:latin typeface="Century Gothic" panose="020B0502020202020204" pitchFamily="34" charset="0"/>
              </a:rPr>
              <a:t>Make it interesting!!!</a:t>
            </a:r>
          </a:p>
          <a:p>
            <a:pPr marL="742950" lvl="1" indent="-285750">
              <a:buFont typeface="Arial" panose="020B0604020202020204" pitchFamily="34" charset="0"/>
              <a:buChar char="•"/>
            </a:pPr>
            <a:endParaRPr lang="en-US" b="1" dirty="0">
              <a:latin typeface="Century Gothic" panose="020B0502020202020204" pitchFamily="34" charset="0"/>
            </a:endParaRPr>
          </a:p>
          <a:p>
            <a:pPr marL="342900" indent="-342900">
              <a:buFont typeface="+mj-lt"/>
              <a:buAutoNum type="arabicPeriod"/>
            </a:pPr>
            <a:r>
              <a:rPr lang="en-US" dirty="0">
                <a:latin typeface="Century Gothic" panose="020B0502020202020204" pitchFamily="34" charset="0"/>
              </a:rPr>
              <a:t> </a:t>
            </a:r>
            <a:r>
              <a:rPr lang="en-US" u="sng" dirty="0">
                <a:latin typeface="Century Gothic" panose="020B0502020202020204" pitchFamily="34" charset="0"/>
              </a:rPr>
              <a:t>Main Points = Meat</a:t>
            </a:r>
          </a:p>
          <a:p>
            <a:pPr marL="742950" lvl="1" indent="-285750">
              <a:buFont typeface="Arial" panose="020B0604020202020204" pitchFamily="34" charset="0"/>
              <a:buChar char="•"/>
            </a:pPr>
            <a:r>
              <a:rPr lang="en-US" dirty="0">
                <a:latin typeface="Century Gothic" panose="020B0502020202020204" pitchFamily="34" charset="0"/>
              </a:rPr>
              <a:t>Tell what idea(s) or topic(s) you are going to discuss.</a:t>
            </a:r>
          </a:p>
          <a:p>
            <a:pPr marL="742950" lvl="1" indent="-285750">
              <a:buFont typeface="Arial" panose="020B0604020202020204" pitchFamily="34" charset="0"/>
              <a:buChar char="•"/>
            </a:pPr>
            <a:endParaRPr lang="en-US" dirty="0">
              <a:latin typeface="Century Gothic" panose="020B0502020202020204" pitchFamily="34" charset="0"/>
            </a:endParaRPr>
          </a:p>
          <a:p>
            <a:pPr marL="342900" indent="-342900">
              <a:buFont typeface="+mj-lt"/>
              <a:buAutoNum type="arabicPeriod"/>
            </a:pPr>
            <a:r>
              <a:rPr lang="en-US" u="sng" dirty="0">
                <a:latin typeface="Century Gothic" panose="020B0502020202020204" pitchFamily="34" charset="0"/>
              </a:rPr>
              <a:t>Details &amp; Specific Examples = Lettuce &amp; Cheese</a:t>
            </a:r>
            <a:r>
              <a:rPr lang="en-US" dirty="0">
                <a:latin typeface="Century Gothic" panose="020B0502020202020204" pitchFamily="34" charset="0"/>
              </a:rPr>
              <a:t>            </a:t>
            </a:r>
          </a:p>
          <a:p>
            <a:pPr marL="742950" lvl="1" indent="-285750">
              <a:buFont typeface="Arial" panose="020B0604020202020204" pitchFamily="34" charset="0"/>
              <a:buChar char="•"/>
            </a:pPr>
            <a:r>
              <a:rPr lang="en-US" dirty="0">
                <a:latin typeface="Century Gothic" panose="020B0502020202020204" pitchFamily="34" charset="0"/>
              </a:rPr>
              <a:t>Use details (facts or statistics) to support your main point(s).</a:t>
            </a:r>
          </a:p>
          <a:p>
            <a:pPr marL="742950" lvl="1" indent="-285750">
              <a:buFont typeface="Arial" panose="020B0604020202020204" pitchFamily="34" charset="0"/>
              <a:buChar char="•"/>
            </a:pPr>
            <a:r>
              <a:rPr lang="en-US" dirty="0">
                <a:latin typeface="Century Gothic" panose="020B0502020202020204" pitchFamily="34" charset="0"/>
              </a:rPr>
              <a:t>Include quotes and personal experiences to make your speech interesting.</a:t>
            </a:r>
          </a:p>
          <a:p>
            <a:pPr marL="742950" lvl="1" indent="-285750">
              <a:buFont typeface="Arial" panose="020B0604020202020204" pitchFamily="34" charset="0"/>
              <a:buChar char="•"/>
            </a:pPr>
            <a:endParaRPr lang="en-US" dirty="0">
              <a:latin typeface="Century Gothic" panose="020B0502020202020204" pitchFamily="34" charset="0"/>
            </a:endParaRPr>
          </a:p>
          <a:p>
            <a:pPr marL="342900" indent="-342900">
              <a:buFont typeface="+mj-lt"/>
              <a:buAutoNum type="arabicPeriod"/>
            </a:pPr>
            <a:r>
              <a:rPr lang="en-US" u="sng" dirty="0">
                <a:latin typeface="Century Gothic" panose="020B0502020202020204" pitchFamily="34" charset="0"/>
              </a:rPr>
              <a:t>Conclusion = Bottom Bun </a:t>
            </a:r>
            <a:endParaRPr lang="en-US" dirty="0">
              <a:latin typeface="Century Gothic" panose="020B0502020202020204" pitchFamily="34" charset="0"/>
            </a:endParaRPr>
          </a:p>
          <a:p>
            <a:pPr marL="742950" lvl="1" indent="-285750">
              <a:buFont typeface="Arial" panose="020B0604020202020204" pitchFamily="34" charset="0"/>
              <a:buChar char="•"/>
            </a:pPr>
            <a:r>
              <a:rPr lang="en-US" dirty="0">
                <a:latin typeface="Century Gothic" panose="020B0502020202020204" pitchFamily="34" charset="0"/>
              </a:rPr>
              <a:t>Re-state the main ideas</a:t>
            </a:r>
          </a:p>
          <a:p>
            <a:pPr marL="742950" lvl="1" indent="-285750">
              <a:buFont typeface="Arial" panose="020B0604020202020204" pitchFamily="34" charset="0"/>
              <a:buChar char="•"/>
            </a:pPr>
            <a:r>
              <a:rPr lang="en-US" dirty="0">
                <a:latin typeface="Century Gothic" panose="020B0502020202020204" pitchFamily="34" charset="0"/>
              </a:rPr>
              <a:t>Refer back to your opening statement </a:t>
            </a:r>
          </a:p>
          <a:p>
            <a:pPr marL="742950" lvl="1" indent="-285750">
              <a:buFont typeface="Arial" panose="020B0604020202020204" pitchFamily="34" charset="0"/>
              <a:buChar char="•"/>
            </a:pPr>
            <a:r>
              <a:rPr lang="en-US" dirty="0">
                <a:latin typeface="Century Gothic" panose="020B0502020202020204" pitchFamily="34" charset="0"/>
              </a:rPr>
              <a:t>Find a creative ending</a:t>
            </a:r>
          </a:p>
          <a:p>
            <a:pPr marL="742950" lvl="1" indent="-285750">
              <a:buFont typeface="Arial" panose="020B0604020202020204" pitchFamily="34" charset="0"/>
              <a:buChar char="•"/>
            </a:pPr>
            <a:r>
              <a:rPr lang="en-US" dirty="0">
                <a:latin typeface="Century Gothic" panose="020B0502020202020204" pitchFamily="34" charset="0"/>
              </a:rPr>
              <a:t>The last thing you say is what your audience remembers the most!</a:t>
            </a:r>
            <a:endParaRPr lang="en-US" sz="2000" dirty="0">
              <a:latin typeface="Century Gothic" panose="020B0502020202020204" pitchFamily="34" charset="0"/>
            </a:endParaRPr>
          </a:p>
        </p:txBody>
      </p:sp>
      <p:pic>
        <p:nvPicPr>
          <p:cNvPr id="15" name="Picture 14"/>
          <p:cNvPicPr/>
          <p:nvPr/>
        </p:nvPicPr>
        <p:blipFill>
          <a:blip r:embed="rId4" cstate="print">
            <a:extLst>
              <a:ext uri="{28A0092B-C50C-407E-A947-70E740481C1C}">
                <a14:useLocalDpi xmlns:a14="http://schemas.microsoft.com/office/drawing/2010/main" val="0"/>
              </a:ext>
            </a:extLst>
          </a:blip>
          <a:stretch>
            <a:fillRect/>
          </a:stretch>
        </p:blipFill>
        <p:spPr>
          <a:xfrm>
            <a:off x="5526788" y="1614186"/>
            <a:ext cx="1504624" cy="1289093"/>
          </a:xfrm>
          <a:prstGeom prst="rect">
            <a:avLst/>
          </a:prstGeom>
        </p:spPr>
      </p:pic>
      <p:pic>
        <p:nvPicPr>
          <p:cNvPr id="1026" name="Picture 2" descr="Rowan County 4-H Activity Day (Speaking Presentations, Talent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064" y="7291337"/>
            <a:ext cx="2190750" cy="244792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331248" y="7240414"/>
            <a:ext cx="4128676" cy="2123658"/>
          </a:xfrm>
          <a:prstGeom prst="rect">
            <a:avLst/>
          </a:prstGeom>
          <a:noFill/>
        </p:spPr>
        <p:txBody>
          <a:bodyPr wrap="square" rtlCol="0">
            <a:spAutoFit/>
          </a:bodyPr>
          <a:lstStyle/>
          <a:p>
            <a:r>
              <a:rPr lang="en-US" sz="1600" b="1" u="sng" dirty="0">
                <a:latin typeface="Century Gothic" panose="020B0502020202020204" pitchFamily="34" charset="0"/>
              </a:rPr>
              <a:t>Reminders:</a:t>
            </a:r>
          </a:p>
          <a:p>
            <a:pPr marL="285750" indent="-285750">
              <a:buFont typeface="Arial" panose="020B0604020202020204" pitchFamily="34" charset="0"/>
              <a:buChar char="•"/>
            </a:pPr>
            <a:r>
              <a:rPr lang="en-US" sz="1600" dirty="0">
                <a:latin typeface="Century Gothic" panose="020B0502020202020204" pitchFamily="34" charset="0"/>
              </a:rPr>
              <a:t>Speak loud and clear. Take your time.</a:t>
            </a:r>
          </a:p>
          <a:p>
            <a:pPr marL="285750" indent="-285750">
              <a:buFont typeface="Arial" panose="020B0604020202020204" pitchFamily="34" charset="0"/>
              <a:buChar char="•"/>
            </a:pPr>
            <a:r>
              <a:rPr lang="en-US" sz="1600" dirty="0">
                <a:latin typeface="Century Gothic" panose="020B0502020202020204" pitchFamily="34" charset="0"/>
              </a:rPr>
              <a:t>Make eye contact with your audience. </a:t>
            </a:r>
          </a:p>
          <a:p>
            <a:pPr marL="285750" indent="-285750">
              <a:buFont typeface="Arial" panose="020B0604020202020204" pitchFamily="34" charset="0"/>
              <a:buChar char="•"/>
            </a:pPr>
            <a:r>
              <a:rPr lang="en-US" sz="1600" dirty="0">
                <a:latin typeface="Century Gothic" panose="020B0502020202020204" pitchFamily="34" charset="0"/>
              </a:rPr>
              <a:t>Stand up straight, do not slouch! </a:t>
            </a:r>
          </a:p>
          <a:p>
            <a:pPr marL="285750" indent="-285750">
              <a:buFont typeface="Arial" panose="020B0604020202020204" pitchFamily="34" charset="0"/>
              <a:buChar char="•"/>
            </a:pPr>
            <a:r>
              <a:rPr lang="en-US" sz="1600" dirty="0">
                <a:latin typeface="Century Gothic" panose="020B0502020202020204" pitchFamily="34" charset="0"/>
              </a:rPr>
              <a:t>Keep your hands still.</a:t>
            </a:r>
          </a:p>
          <a:p>
            <a:pPr marL="285750" indent="-285750">
              <a:buFont typeface="Arial" panose="020B0604020202020204" pitchFamily="34" charset="0"/>
              <a:buChar char="•"/>
            </a:pPr>
            <a:r>
              <a:rPr lang="en-US" sz="1600" dirty="0">
                <a:latin typeface="Century Gothic" panose="020B0502020202020204" pitchFamily="34" charset="0"/>
              </a:rPr>
              <a:t>Practice, Practice, Practice!!</a:t>
            </a:r>
            <a:endParaRPr lang="en-US" dirty="0">
              <a:latin typeface="Century Gothic" panose="020B0502020202020204" pitchFamily="34" charset="0"/>
            </a:endParaRPr>
          </a:p>
        </p:txBody>
      </p:sp>
    </p:spTree>
    <p:extLst>
      <p:ext uri="{BB962C8B-B14F-4D97-AF65-F5344CB8AC3E}">
        <p14:creationId xmlns:p14="http://schemas.microsoft.com/office/powerpoint/2010/main" val="6311249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197EF176E59C4A948F96585E58FD3C" ma:contentTypeVersion="11" ma:contentTypeDescription="Create a new document." ma:contentTypeScope="" ma:versionID="8cb7a10b36ee66a32735327fd4805a31">
  <xsd:schema xmlns:xsd="http://www.w3.org/2001/XMLSchema" xmlns:xs="http://www.w3.org/2001/XMLSchema" xmlns:p="http://schemas.microsoft.com/office/2006/metadata/properties" xmlns:ns2="e55eaf37-08dd-4d07-982f-f3ebffd7cdd7" xmlns:ns3="bb3c5778-08d9-4e3f-934c-ade32f7e41be" targetNamespace="http://schemas.microsoft.com/office/2006/metadata/properties" ma:root="true" ma:fieldsID="6e9accd1651de10290e50ea3205d2fa6" ns2:_="" ns3:_="">
    <xsd:import namespace="e55eaf37-08dd-4d07-982f-f3ebffd7cdd7"/>
    <xsd:import namespace="bb3c5778-08d9-4e3f-934c-ade32f7e41b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5eaf37-08dd-4d07-982f-f3ebffd7cd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3c5778-08d9-4e3f-934c-ade32f7e41b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CB1684-E138-49F3-954E-B925563672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5eaf37-08dd-4d07-982f-f3ebffd7cdd7"/>
    <ds:schemaRef ds:uri="bb3c5778-08d9-4e3f-934c-ade32f7e41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74B0B69-D098-4ACA-A73E-0D345A978573}">
  <ds:schemaRefs>
    <ds:schemaRef ds:uri="http://schemas.microsoft.com/office/2006/documentManagement/types"/>
    <ds:schemaRef ds:uri="e55eaf37-08dd-4d07-982f-f3ebffd7cdd7"/>
    <ds:schemaRef ds:uri="http://schemas.openxmlformats.org/package/2006/metadata/core-properties"/>
    <ds:schemaRef ds:uri="http://purl.org/dc/elements/1.1/"/>
    <ds:schemaRef ds:uri="http://schemas.microsoft.com/office/2006/metadata/properties"/>
    <ds:schemaRef ds:uri="http://purl.org/dc/dcmitype/"/>
    <ds:schemaRef ds:uri="http://schemas.microsoft.com/office/infopath/2007/PartnerControls"/>
    <ds:schemaRef ds:uri="bb3c5778-08d9-4e3f-934c-ade32f7e41be"/>
    <ds:schemaRef ds:uri="http://www.w3.org/XML/1998/namespace"/>
    <ds:schemaRef ds:uri="http://purl.org/dc/terms/"/>
  </ds:schemaRefs>
</ds:datastoreItem>
</file>

<file path=customXml/itemProps3.xml><?xml version="1.0" encoding="utf-8"?>
<ds:datastoreItem xmlns:ds="http://schemas.openxmlformats.org/officeDocument/2006/customXml" ds:itemID="{56CEAAEC-2F5F-4D53-A6CA-9B80B0AAC7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115</TotalTime>
  <Words>336</Words>
  <Application>Microsoft Office PowerPoint</Application>
  <PresentationFormat>Custom</PresentationFormat>
  <Paragraphs>40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Office Theme</vt:lpstr>
      <vt:lpstr>PowerPoint Presentation</vt:lpstr>
      <vt:lpstr>PowerPoint Presentation</vt:lpstr>
    </vt:vector>
  </TitlesOfParts>
  <Company>University of Tennesse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Fisher, Aaron Eugene</dc:creator>
  <cp:lastModifiedBy>Elrod, Sydney</cp:lastModifiedBy>
  <cp:revision>33</cp:revision>
  <dcterms:created xsi:type="dcterms:W3CDTF">2020-07-24T09:25:24Z</dcterms:created>
  <dcterms:modified xsi:type="dcterms:W3CDTF">2021-02-19T14:53:23Z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0x01010045197EF176E59C4A948F96585E58FD3C</vt:lpwstr>
  </property>
</Properties>
</file>